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74" r:id="rId6"/>
    <p:sldId id="260" r:id="rId7"/>
    <p:sldId id="261" r:id="rId8"/>
    <p:sldId id="269" r:id="rId9"/>
    <p:sldId id="273" r:id="rId10"/>
    <p:sldId id="275" r:id="rId11"/>
    <p:sldId id="270" r:id="rId12"/>
    <p:sldId id="265" r:id="rId13"/>
    <p:sldId id="276" r:id="rId14"/>
    <p:sldId id="26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01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3" autoAdjust="0"/>
  </p:normalViewPr>
  <p:slideViewPr>
    <p:cSldViewPr snapToObjects="1">
      <p:cViewPr varScale="1">
        <p:scale>
          <a:sx n="108" d="100"/>
          <a:sy n="108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B58574-0480-0441-87CF-2494745B00CB}" type="datetime1">
              <a:rPr lang="en-US"/>
              <a:pPr>
                <a:defRPr/>
              </a:pPr>
              <a:t>9/29/14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84AB79-FE4E-1E4D-91DC-DD1E14F2F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Show a reading log sample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39C92E-ABA5-D54F-8B80-7D43EB55C9E6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 smtClean="0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39BBD1-0AAA-4E4C-B02C-5B373F8CC1C6}" type="datetime1">
              <a:rPr lang="en-US"/>
              <a:pPr>
                <a:defRPr/>
              </a:pPr>
              <a:t>9/29/14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CA91EF-7967-484A-882B-454D6D9E5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6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8F93-1E4F-FA40-BEAC-1F07CEFE7B09}" type="datetime1">
              <a:rPr lang="en-US"/>
              <a:pPr>
                <a:defRPr/>
              </a:pPr>
              <a:t>9/29/14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39C7-3371-334B-993F-FCE79A7BB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A57A-A838-F44C-8CD1-72B9FA128962}" type="datetime1">
              <a:rPr lang="en-US"/>
              <a:pPr>
                <a:defRPr/>
              </a:pPr>
              <a:t>9/29/14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E410-ABA6-AF4A-B8BE-003B70128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55B8-54C2-6049-BAA3-D4DAD9FF2FE2}" type="datetime1">
              <a:rPr lang="en-US"/>
              <a:pPr>
                <a:defRPr/>
              </a:pPr>
              <a:t>9/29/14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4C87-F696-9749-BE10-7961668A5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9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endParaRPr lang="en-US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15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endParaRPr lang="en-US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CC10-DD2F-FC47-9501-EE24F47FF3A3}" type="datetime1">
              <a:rPr lang="en-US"/>
              <a:pPr>
                <a:defRPr/>
              </a:pPr>
              <a:t>9/29/14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8B40-7826-A844-ABEE-6E8FDB3E7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93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DFDF-BE19-7C4C-9698-076152BE3171}" type="datetime1">
              <a:rPr lang="en-US"/>
              <a:pPr>
                <a:defRPr/>
              </a:pPr>
              <a:t>9/29/14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3EA52-DA77-214F-A2E5-8DC783DF8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35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9AED-E3A2-D144-8304-F7FBF9EBD153}" type="datetime1">
              <a:rPr lang="en-US"/>
              <a:pPr>
                <a:defRPr/>
              </a:pPr>
              <a:t>9/29/14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3055-89A5-974C-8339-6574CA5E7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66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5E6B-E141-E24A-9051-DF068A8F4971}" type="datetime1">
              <a:rPr lang="en-US"/>
              <a:pPr>
                <a:defRPr/>
              </a:pPr>
              <a:t>9/29/14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2678-FD76-3C43-997F-2FD85D9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14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CC94-B7B8-EB41-AC2F-EA984A337B66}" type="datetime1">
              <a:rPr lang="en-US"/>
              <a:pPr>
                <a:defRPr/>
              </a:pPr>
              <a:t>9/29/14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F92A-6175-EA43-9671-EED37ECE2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6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7643-2439-0544-A2B1-E4C531C8DA73}" type="datetime1">
              <a:rPr lang="en-US"/>
              <a:pPr>
                <a:defRPr/>
              </a:pPr>
              <a:t>9/29/14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F80E-7B7C-3947-9384-84F947EDD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3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endParaRPr lang="en-US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20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endParaRPr lang="en-US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E9D1-593B-F443-83EA-C027620DF830}" type="datetime1">
              <a:rPr lang="en-US"/>
              <a:pPr>
                <a:defRPr/>
              </a:pPr>
              <a:t>9/29/14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A378-6D7A-3348-92EC-D4A16D296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charset="0"/>
              </a:defRPr>
            </a:lvl1pPr>
          </a:lstStyle>
          <a:p>
            <a:pPr>
              <a:defRPr/>
            </a:pPr>
            <a:fld id="{D2745896-6833-5447-838B-6DA4E3F4287B}" type="datetime1">
              <a:rPr lang="en-US"/>
              <a:pPr>
                <a:defRPr/>
              </a:pPr>
              <a:t>9/29/14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charset="0"/>
              </a:defRPr>
            </a:lvl1pPr>
          </a:lstStyle>
          <a:p>
            <a:pPr>
              <a:defRPr/>
            </a:pPr>
            <a:fld id="{A34798B8-6C30-3D4B-B6BD-33D757C5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8" r:id="rId2"/>
    <p:sldLayoutId id="2147483893" r:id="rId3"/>
    <p:sldLayoutId id="2147483894" r:id="rId4"/>
    <p:sldLayoutId id="2147483895" r:id="rId5"/>
    <p:sldLayoutId id="2147483896" r:id="rId6"/>
    <p:sldLayoutId id="2147483889" r:id="rId7"/>
    <p:sldLayoutId id="2147483897" r:id="rId8"/>
    <p:sldLayoutId id="2147483898" r:id="rId9"/>
    <p:sldLayoutId id="2147483890" r:id="rId10"/>
    <p:sldLayoutId id="21474838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65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arner.org/jnorth/" TargetMode="Externa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elibrary.org/resources.html" TargetMode="External"/><Relationship Id="rId4" Type="http://schemas.openxmlformats.org/officeDocument/2006/relationships/hyperlink" Target="Sharing%20Success~Homewor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wankhozi-qae.weebly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aeklope.weebly.com" TargetMode="External"/><Relationship Id="rId3" Type="http://schemas.openxmlformats.org/officeDocument/2006/relationships/hyperlink" Target="http://www.queenanneelementary.com/student--parent-handbook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ositivediscipline.com/what-is-positive-disciplin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hyperlink" Target="http://www.corestandards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-221428"/>
            <a:ext cx="7772400" cy="18297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Curriculum Night 2013</a:t>
            </a:r>
            <a:br>
              <a:rPr lang="en-US" sz="4400" dirty="0" smtClean="0">
                <a:ea typeface="+mj-ea"/>
                <a:cs typeface="+mj-cs"/>
              </a:rPr>
            </a:br>
            <a:r>
              <a:rPr lang="en-US" sz="2400" dirty="0" smtClean="0">
                <a:ea typeface="+mj-ea"/>
                <a:cs typeface="+mj-cs"/>
              </a:rPr>
              <a:t>A look in to our 3</a:t>
            </a:r>
            <a:r>
              <a:rPr lang="en-US" sz="2400" baseline="30000" dirty="0" smtClean="0">
                <a:ea typeface="+mj-ea"/>
                <a:cs typeface="+mj-cs"/>
              </a:rPr>
              <a:t>rd</a:t>
            </a:r>
            <a:r>
              <a:rPr lang="en-US" sz="2400" dirty="0" smtClean="0">
                <a:ea typeface="+mj-ea"/>
                <a:cs typeface="+mj-cs"/>
              </a:rPr>
              <a:t> grade year! 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7772400" cy="3581400"/>
          </a:xfrm>
        </p:spPr>
        <p:txBody>
          <a:bodyPr/>
          <a:lstStyle/>
          <a:p>
            <a:pPr marR="0" algn="ctr" eaLnBrk="1" hangingPunct="1"/>
            <a:r>
              <a:rPr lang="en-US" b="1" u="sng" dirty="0">
                <a:solidFill>
                  <a:srgbClr val="660066"/>
                </a:solidFill>
                <a:latin typeface="Avenir Book" charset="0"/>
                <a:ea typeface="ＭＳ Ｐゴシック" charset="0"/>
                <a:cs typeface="Avenir Book" charset="0"/>
              </a:rPr>
              <a:t>To get ready:</a:t>
            </a:r>
          </a:p>
          <a:p>
            <a:pPr marL="514350" marR="0" indent="-514350" algn="ctr" eaLnBrk="1" hangingPunct="1">
              <a:buAutoNum type="arabicPeriod"/>
            </a:pPr>
            <a:r>
              <a:rPr lang="en-US" dirty="0" smtClean="0">
                <a:solidFill>
                  <a:srgbClr val="660066"/>
                </a:solidFill>
                <a:latin typeface="Avenir Book" charset="0"/>
                <a:ea typeface="ＭＳ Ｐゴシック" charset="0"/>
                <a:cs typeface="Avenir Book" charset="0"/>
              </a:rPr>
              <a:t>Find </a:t>
            </a:r>
            <a:r>
              <a:rPr lang="en-US" dirty="0">
                <a:solidFill>
                  <a:srgbClr val="660066"/>
                </a:solidFill>
                <a:latin typeface="Avenir Book" charset="0"/>
                <a:ea typeface="ＭＳ Ｐゴシック" charset="0"/>
                <a:cs typeface="Avenir Book" charset="0"/>
              </a:rPr>
              <a:t>your child’s seat (this is your spot!)</a:t>
            </a:r>
          </a:p>
          <a:p>
            <a:pPr marL="514350" marR="0" indent="-514350" algn="ctr" eaLnBrk="1" hangingPunct="1">
              <a:buAutoNum type="arabicPeriod"/>
            </a:pPr>
            <a:r>
              <a:rPr lang="en-US" dirty="0" smtClean="0">
                <a:solidFill>
                  <a:srgbClr val="FF6600"/>
                </a:solidFill>
                <a:latin typeface="Avenir Book" charset="0"/>
                <a:ea typeface="ＭＳ Ｐゴシック" charset="0"/>
                <a:cs typeface="Avenir Book" charset="0"/>
              </a:rPr>
              <a:t>3</a:t>
            </a:r>
            <a:r>
              <a:rPr lang="en-US" dirty="0">
                <a:solidFill>
                  <a:srgbClr val="FF6600"/>
                </a:solidFill>
                <a:latin typeface="Avenir Book" charset="0"/>
                <a:ea typeface="ＭＳ Ｐゴシック" charset="0"/>
                <a:cs typeface="Avenir Book" charset="0"/>
              </a:rPr>
              <a:t>. We will do conference and volunteer sign-up afterward</a:t>
            </a:r>
          </a:p>
        </p:txBody>
      </p:sp>
      <p:pic>
        <p:nvPicPr>
          <p:cNvPr id="14339" name="Picture 5" descr="curric n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525"/>
            <a:ext cx="235743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CIA Instruction</a:t>
            </a:r>
            <a:r>
              <a:rPr lang="en-US" sz="2800" dirty="0" smtClean="0"/>
              <a:t> (Read Side By Side)</a:t>
            </a:r>
            <a:endParaRPr lang="en-US" dirty="0"/>
          </a:p>
        </p:txBody>
      </p:sp>
      <p:pic>
        <p:nvPicPr>
          <p:cNvPr id="28674" name="Content Placeholder 5" descr="Screen Shot 2013-09-25 at 6.21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84" r="-17284"/>
          <a:stretch>
            <a:fillRect/>
          </a:stretch>
        </p:blipFill>
        <p:spPr>
          <a:xfrm>
            <a:off x="228600" y="1385888"/>
            <a:ext cx="4572000" cy="2514600"/>
          </a:xfrm>
        </p:spPr>
      </p:pic>
      <p:pic>
        <p:nvPicPr>
          <p:cNvPr id="28675" name="Picture 6" descr="Screen Shot 2013-09-25 at 6.21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70363"/>
            <a:ext cx="35655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Screen Shot 2013-09-25 at 6.21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447800"/>
            <a:ext cx="35004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Screen Shot 2013-09-25 at 6.21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32275"/>
            <a:ext cx="34734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marL="109537" indent="0" algn="ctr">
              <a:buFont typeface="Wingdings 3" charset="0"/>
              <a:buNone/>
              <a:defRPr/>
            </a:pPr>
            <a:r>
              <a:rPr lang="en-US" b="1" dirty="0" smtClean="0">
                <a:latin typeface="Avenir Book"/>
                <a:ea typeface="ＭＳ Ｐゴシック" charset="0"/>
                <a:cs typeface="Avenir Book"/>
              </a:rPr>
              <a:t>We </a:t>
            </a:r>
            <a:r>
              <a:rPr lang="en-US" b="1" dirty="0">
                <a:latin typeface="Avenir Book"/>
                <a:ea typeface="ＭＳ Ｐゴシック" charset="0"/>
                <a:cs typeface="Avenir Book"/>
              </a:rPr>
              <a:t>will complete </a:t>
            </a:r>
            <a:r>
              <a:rPr lang="en-US" b="1" dirty="0" smtClean="0">
                <a:latin typeface="Avenir Book"/>
                <a:ea typeface="ＭＳ Ｐゴシック" charset="0"/>
                <a:cs typeface="Avenir Book"/>
              </a:rPr>
              <a:t>two project types this </a:t>
            </a:r>
            <a:r>
              <a:rPr lang="en-US" b="1" dirty="0">
                <a:latin typeface="Avenir Book"/>
                <a:ea typeface="ＭＳ Ｐゴシック" charset="0"/>
                <a:cs typeface="Avenir Book"/>
              </a:rPr>
              <a:t>year </a:t>
            </a:r>
            <a:r>
              <a:rPr lang="en-US" b="1" dirty="0" smtClean="0">
                <a:latin typeface="Avenir Book"/>
                <a:ea typeface="ＭＳ Ｐゴシック" charset="0"/>
                <a:cs typeface="Avenir Book"/>
              </a:rPr>
              <a:t>:</a:t>
            </a:r>
          </a:p>
          <a:p>
            <a:pPr marL="109537" indent="0" algn="ctr">
              <a:buFont typeface="Wingdings 3" charset="0"/>
              <a:buNone/>
              <a:defRPr/>
            </a:pPr>
            <a:r>
              <a:rPr lang="en-US" sz="1800" dirty="0" smtClean="0">
                <a:latin typeface="Avenir Book"/>
                <a:ea typeface="ＭＳ Ｐゴシック" charset="0"/>
                <a:cs typeface="Avenir Book"/>
              </a:rPr>
              <a:t>Inquiry based, cross curricular, engaged and powerful learning, promotes executive functioning</a:t>
            </a:r>
            <a:endParaRPr lang="en-US" dirty="0" smtClean="0">
              <a:latin typeface="Avenir Book"/>
              <a:ea typeface="ＭＳ Ｐゴシック" charset="0"/>
              <a:cs typeface="Avenir Book"/>
            </a:endParaRPr>
          </a:p>
          <a:p>
            <a:pPr>
              <a:defRPr/>
            </a:pPr>
            <a:r>
              <a:rPr lang="en-US" u="sng" dirty="0" smtClean="0">
                <a:latin typeface="Avenir Book"/>
                <a:ea typeface="ＭＳ Ｐゴシック" charset="0"/>
                <a:cs typeface="Avenir Book"/>
              </a:rPr>
              <a:t>Year-Long Project</a:t>
            </a:r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: </a:t>
            </a:r>
            <a:r>
              <a:rPr lang="en-US" b="1" dirty="0" smtClean="0">
                <a:latin typeface="Avenir Book"/>
                <a:ea typeface="ＭＳ Ｐゴシック" charset="0"/>
                <a:cs typeface="Avenir Book"/>
              </a:rPr>
              <a:t>Journey North </a:t>
            </a:r>
          </a:p>
          <a:p>
            <a:pPr marL="109537" indent="0">
              <a:buFont typeface="Wingdings 3" charset="0"/>
              <a:buNone/>
              <a:defRPr/>
            </a:pPr>
            <a:r>
              <a:rPr lang="en-US" sz="2000" i="1" dirty="0" smtClean="0">
                <a:latin typeface="Avenir Book"/>
                <a:ea typeface="ＭＳ Ｐゴシック" charset="0"/>
                <a:cs typeface="Avenir Book"/>
              </a:rPr>
              <a:t>A global study of wildlife migration                                                      and seasonal change. </a:t>
            </a:r>
          </a:p>
          <a:p>
            <a:pPr marL="109537" indent="0">
              <a:buFont typeface="Wingdings 3" charset="0"/>
              <a:buNone/>
              <a:defRPr/>
            </a:pPr>
            <a:r>
              <a:rPr lang="en-US" sz="2000" i="1" dirty="0" smtClean="0">
                <a:latin typeface="Avenir Book"/>
                <a:ea typeface="ＭＳ Ｐゴシック" charset="0"/>
                <a:cs typeface="Avenir Book"/>
              </a:rPr>
              <a:t>*Many cross-curricular connections throughout the</a:t>
            </a:r>
          </a:p>
          <a:p>
            <a:pPr marL="109537" indent="0">
              <a:buFont typeface="Wingdings 3" charset="0"/>
              <a:buNone/>
              <a:defRPr/>
            </a:pPr>
            <a:r>
              <a:rPr lang="en-US" sz="2000" i="1" dirty="0" smtClean="0">
                <a:latin typeface="Avenir Book"/>
                <a:ea typeface="ＭＳ Ｐゴシック" charset="0"/>
                <a:cs typeface="Avenir Book"/>
              </a:rPr>
              <a:t>year with an all 3</a:t>
            </a:r>
            <a:r>
              <a:rPr lang="en-US" sz="2000" i="1" baseline="30000" dirty="0" smtClean="0">
                <a:latin typeface="Avenir Book"/>
                <a:ea typeface="ＭＳ Ｐゴシック" charset="0"/>
                <a:cs typeface="Avenir Book"/>
              </a:rPr>
              <a:t>rd</a:t>
            </a:r>
            <a:r>
              <a:rPr lang="en-US" sz="2000" i="1" dirty="0" smtClean="0">
                <a:latin typeface="Avenir Book"/>
                <a:ea typeface="ＭＳ Ｐゴシック" charset="0"/>
                <a:cs typeface="Avenir Book"/>
              </a:rPr>
              <a:t> grade culminating project at the</a:t>
            </a:r>
          </a:p>
          <a:p>
            <a:pPr marL="109537" indent="0">
              <a:buFont typeface="Wingdings 3" charset="0"/>
              <a:buNone/>
              <a:defRPr/>
            </a:pPr>
            <a:r>
              <a:rPr lang="en-US" sz="2000" i="1" dirty="0" smtClean="0">
                <a:latin typeface="Avenir Book"/>
                <a:ea typeface="ＭＳ Ｐゴシック" charset="0"/>
                <a:cs typeface="Avenir Book"/>
              </a:rPr>
              <a:t>end of the year!</a:t>
            </a:r>
          </a:p>
          <a:p>
            <a:pPr marL="109537" indent="0">
              <a:buFont typeface="Wingdings 3" charset="0"/>
              <a:buNone/>
              <a:defRPr/>
            </a:pPr>
            <a:r>
              <a:rPr lang="en-US" sz="2400" dirty="0">
                <a:latin typeface="Avenir Book"/>
                <a:ea typeface="ＭＳ Ｐゴシック" charset="0"/>
                <a:cs typeface="Avenir Book"/>
                <a:hlinkClick r:id="rId2"/>
              </a:rPr>
              <a:t>https://www.learner.org/jnorth</a:t>
            </a:r>
            <a:r>
              <a:rPr lang="en-US" sz="2400" dirty="0" smtClean="0">
                <a:latin typeface="Avenir Book"/>
                <a:ea typeface="ＭＳ Ｐゴシック" charset="0"/>
                <a:cs typeface="Avenir Book"/>
                <a:hlinkClick r:id="rId2"/>
              </a:rPr>
              <a:t>/</a:t>
            </a:r>
            <a:endParaRPr lang="en-US" dirty="0" smtClean="0">
              <a:latin typeface="Avenir Book"/>
              <a:ea typeface="ＭＳ Ｐゴシック" charset="0"/>
              <a:cs typeface="Avenir Book"/>
            </a:endParaRPr>
          </a:p>
          <a:p>
            <a:pPr>
              <a:defRPr/>
            </a:pPr>
            <a:r>
              <a:rPr lang="en-US" u="sng" dirty="0" smtClean="0">
                <a:latin typeface="Avenir Book"/>
                <a:ea typeface="ＭＳ Ｐゴシック" charset="0"/>
                <a:cs typeface="Avenir Book"/>
              </a:rPr>
              <a:t>1-2 Creativity Projects</a:t>
            </a:r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: Genius Hour-like tasks that will be half day-long sessions lasting about a week </a:t>
            </a:r>
            <a:endParaRPr lang="en-US" dirty="0">
              <a:latin typeface="Avenir Book"/>
              <a:ea typeface="ＭＳ Ｐゴシック" charset="0"/>
              <a:cs typeface="Avenir Book"/>
            </a:endParaRPr>
          </a:p>
          <a:p>
            <a:pPr marL="109537" indent="0" algn="ctr">
              <a:buFont typeface="Wingdings 3" charset="0"/>
              <a:buNone/>
              <a:defRPr/>
            </a:pPr>
            <a:endParaRPr lang="en-US" sz="2000" dirty="0">
              <a:latin typeface="Avenir Book"/>
              <a:ea typeface="ＭＳ Ｐゴシック" charset="0"/>
              <a:cs typeface="Avenir Book"/>
            </a:endParaRPr>
          </a:p>
          <a:p>
            <a:pPr marL="109537" indent="0" algn="ctr">
              <a:buFont typeface="Wingdings 3" charset="0"/>
              <a:buNone/>
              <a:defRPr/>
            </a:pPr>
            <a:r>
              <a:rPr lang="en-US" sz="2000" dirty="0" smtClean="0">
                <a:latin typeface="Avenir Book"/>
                <a:ea typeface="ＭＳ Ｐゴシック" charset="0"/>
                <a:cs typeface="Avenir Book"/>
              </a:rPr>
              <a:t>Opportunities for frequent volunteering and guest experts!</a:t>
            </a:r>
          </a:p>
          <a:p>
            <a:pPr marL="109537" indent="0" algn="ctr">
              <a:buFont typeface="Wingdings 3" charset="0"/>
              <a:buNone/>
              <a:defRPr/>
            </a:pPr>
            <a:r>
              <a:rPr lang="en-US" sz="2000" dirty="0" smtClean="0">
                <a:latin typeface="Avenir Book"/>
                <a:ea typeface="ＭＳ Ｐゴシック" charset="0"/>
                <a:cs typeface="Avenir Book"/>
              </a:rPr>
              <a:t>Much more information to come </a:t>
            </a:r>
            <a:r>
              <a:rPr lang="en-US" sz="2000" dirty="0" smtClean="0">
                <a:latin typeface="Avenir Book"/>
                <a:ea typeface="ＭＳ Ｐゴシック" charset="0"/>
                <a:cs typeface="Avenir Book"/>
                <a:sym typeface="Wingdings"/>
              </a:rPr>
              <a:t></a:t>
            </a:r>
            <a:endParaRPr lang="en-US" sz="2000" dirty="0">
              <a:latin typeface="Avenir Book"/>
              <a:ea typeface="ＭＳ Ｐゴシック" charset="0"/>
              <a:cs typeface="Avenir Boo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301C6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ＭＳ Ｐゴシック" charset="0"/>
                <a:cs typeface="ＭＳ Ｐゴシック" charset="0"/>
              </a:rPr>
              <a:t>PBL: Project Based Learning</a:t>
            </a:r>
          </a:p>
        </p:txBody>
      </p:sp>
      <p:pic>
        <p:nvPicPr>
          <p:cNvPr id="29699" name="Picture 1" descr="Screen Shot 2014-09-22 at 10.03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1752600"/>
            <a:ext cx="220345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5148262"/>
          </a:xfrm>
        </p:spPr>
        <p:txBody>
          <a:bodyPr/>
          <a:lstStyle/>
          <a:p>
            <a:pPr algn="ctr" eaLnBrk="1" hangingPunct="1">
              <a:buFont typeface="Wingdings 3" charset="0"/>
              <a:buNone/>
            </a:pPr>
            <a:r>
              <a:rPr lang="en-US" sz="2200" b="1">
                <a:solidFill>
                  <a:srgbClr val="660066"/>
                </a:solidFill>
                <a:latin typeface="Avenir Book" charset="0"/>
                <a:ea typeface="ＭＳ Ｐゴシック" charset="0"/>
                <a:cs typeface="Avenir Book" charset="0"/>
              </a:rPr>
              <a:t>Students are expected to read </a:t>
            </a:r>
            <a:r>
              <a:rPr lang="en-US" sz="2200" b="1" i="1" u="sng">
                <a:solidFill>
                  <a:srgbClr val="660066"/>
                </a:solidFill>
                <a:latin typeface="Avenir Book" charset="0"/>
                <a:ea typeface="ＭＳ Ｐゴシック" charset="0"/>
                <a:cs typeface="Avenir Book" charset="0"/>
              </a:rPr>
              <a:t>every day! </a:t>
            </a:r>
          </a:p>
          <a:p>
            <a:pPr eaLnBrk="1" hangingPunct="1">
              <a:buFont typeface="Wingdings 3" charset="0"/>
              <a:buNone/>
            </a:pPr>
            <a:r>
              <a:rPr lang="en-US" sz="2000" b="1" i="1">
                <a:latin typeface="Avenir Book" charset="0"/>
                <a:ea typeface="ＭＳ Ｐゴシック" charset="0"/>
                <a:cs typeface="Avenir Book" charset="0"/>
              </a:rPr>
              <a:t>Share your reading life and stay tightly connected with your reader. </a:t>
            </a:r>
          </a:p>
          <a:p>
            <a:pPr eaLnBrk="1" hangingPunct="1">
              <a:buFont typeface="Wingdings 3" charset="0"/>
              <a:buNone/>
            </a:pPr>
            <a:r>
              <a:rPr lang="en-US" sz="2000" b="1" i="1">
                <a:latin typeface="Avenir Book" charset="0"/>
                <a:ea typeface="ＭＳ Ｐゴシック" charset="0"/>
                <a:cs typeface="Avenir Book" charset="0"/>
              </a:rPr>
              <a:t>*Students bring home their Writer’s Notebooks and Book Bags each night. Read thorough their Notebooks. If something happens at home that could inspire an entry-write down the “seed” idea!</a:t>
            </a:r>
          </a:p>
          <a:p>
            <a:pPr eaLnBrk="1" hangingPunct="1">
              <a:buFont typeface="Wingdings 3" charset="0"/>
              <a:buNone/>
            </a:pPr>
            <a:r>
              <a:rPr lang="en-US" sz="2000" b="1" i="1">
                <a:latin typeface="Avenir Book" charset="0"/>
                <a:ea typeface="ＭＳ Ｐゴシック" charset="0"/>
                <a:cs typeface="Avenir Book" charset="0"/>
              </a:rPr>
              <a:t>*Portfolios are available for checkout at anytime but stay at school regularly.</a:t>
            </a:r>
          </a:p>
          <a:p>
            <a:pPr algn="ctr" eaLnBrk="1" hangingPunct="1">
              <a:buFont typeface="Wingdings 3" charset="0"/>
              <a:buNone/>
            </a:pPr>
            <a:r>
              <a:rPr lang="en-US" sz="2000">
                <a:latin typeface="Avenir Book" charset="0"/>
                <a:ea typeface="ＭＳ Ｐゴシック" charset="0"/>
                <a:cs typeface="Avenir Book" charset="0"/>
              </a:rPr>
              <a:t>*We know that each family has a different schedule and different view on homework. We have a variety of homework options that you can program in to your life as you see best fit!</a:t>
            </a:r>
            <a:endParaRPr lang="en-US" sz="2200">
              <a:latin typeface="Avenir Book" charset="0"/>
              <a:ea typeface="ＭＳ Ｐゴシック" charset="0"/>
              <a:cs typeface="Avenir Book" charset="0"/>
            </a:endParaRPr>
          </a:p>
          <a:p>
            <a:pPr eaLnBrk="1" hangingPunct="1">
              <a:buFont typeface="Wingdings 3" charset="0"/>
              <a:buNone/>
            </a:pPr>
            <a:r>
              <a:rPr lang="en-US" sz="2200">
                <a:latin typeface="Avenir Book" charset="0"/>
                <a:ea typeface="ＭＳ Ｐゴシック" charset="0"/>
                <a:cs typeface="Avenir Book" charset="0"/>
              </a:rPr>
              <a:t>-</a:t>
            </a:r>
            <a:r>
              <a:rPr lang="en-US" sz="2200" u="sng">
                <a:latin typeface="Avenir Book" charset="0"/>
                <a:ea typeface="ＭＳ Ｐゴシック" charset="0"/>
                <a:cs typeface="Avenir Book" charset="0"/>
              </a:rPr>
              <a:t>Online Learning Programs</a:t>
            </a:r>
          </a:p>
          <a:p>
            <a:pPr eaLnBrk="1" hangingPunct="1">
              <a:buFont typeface="Wingdings 3" charset="0"/>
              <a:buNone/>
            </a:pPr>
            <a:r>
              <a:rPr lang="en-US" sz="2200">
                <a:latin typeface="Avenir Book" charset="0"/>
                <a:ea typeface="ＭＳ Ｐゴシック" charset="0"/>
                <a:cs typeface="Avenir Book" charset="0"/>
                <a:hlinkClick r:id="rId3"/>
              </a:rPr>
              <a:t>http://www.qaelibrary.org/resources.html</a:t>
            </a:r>
            <a:endParaRPr lang="en-US" sz="2200">
              <a:latin typeface="Avenir Book" charset="0"/>
              <a:ea typeface="ＭＳ Ｐゴシック" charset="0"/>
              <a:cs typeface="Avenir Book" charset="0"/>
            </a:endParaRPr>
          </a:p>
          <a:p>
            <a:pPr algn="ctr" eaLnBrk="1" hangingPunct="1">
              <a:buFont typeface="Wingdings 3" charset="0"/>
              <a:buNone/>
            </a:pPr>
            <a:r>
              <a:rPr lang="en-US" sz="2200">
                <a:latin typeface="Avenir Book" charset="0"/>
                <a:ea typeface="ＭＳ Ｐゴシック" charset="0"/>
                <a:cs typeface="Avenir Book" charset="0"/>
              </a:rPr>
              <a:t>*Focus on ST Math, Journey North Reporting, Weebly Blogging, Math fact fluency, or Typing</a:t>
            </a:r>
          </a:p>
          <a:p>
            <a:pPr eaLnBrk="1" hangingPunct="1">
              <a:buFont typeface="Wingdings 3" charset="0"/>
              <a:buNone/>
            </a:pPr>
            <a:endParaRPr lang="en-US" sz="2200" b="1" u="sng">
              <a:latin typeface="Avenir Book" charset="0"/>
              <a:ea typeface="ＭＳ Ｐゴシック" charset="0"/>
              <a:cs typeface="Avenir Book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Home Support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2000" dirty="0" smtClean="0">
                <a:ea typeface="+mj-ea"/>
                <a:cs typeface="+mj-cs"/>
              </a:rPr>
              <a:t>Balanced View </a:t>
            </a:r>
            <a:r>
              <a:rPr lang="en-US" sz="2000" dirty="0" err="1" smtClean="0">
                <a:ea typeface="+mj-ea"/>
                <a:cs typeface="+mj-cs"/>
              </a:rPr>
              <a:t>Article:</a:t>
            </a:r>
            <a:r>
              <a:rPr lang="en-US" sz="2000" dirty="0" err="1" smtClean="0">
                <a:ea typeface="+mj-ea"/>
                <a:cs typeface="+mj-cs"/>
                <a:hlinkClick r:id="rId4" action="ppaction://hlinkfile"/>
              </a:rPr>
              <a:t>http</a:t>
            </a:r>
            <a:r>
              <a:rPr lang="en-US" sz="2000" dirty="0" smtClean="0">
                <a:ea typeface="+mj-ea"/>
                <a:cs typeface="+mj-cs"/>
                <a:hlinkClick r:id="rId4" action="ppaction://hlinkfile"/>
              </a:rPr>
              <a:t>://www.sharingsuccess.org/code/bv/homework.pdf </a:t>
            </a:r>
            <a:endParaRPr lang="en-US" sz="20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Font typeface="Wingdings 3" charset="0"/>
              <a:buNone/>
              <a:defRPr/>
            </a:pPr>
            <a:r>
              <a:rPr lang="en-US" sz="2000" dirty="0" smtClean="0">
                <a:latin typeface="Avenir Book"/>
                <a:cs typeface="Avenir Book"/>
                <a:hlinkClick r:id="rId2"/>
              </a:rPr>
              <a:t>http://dwankhozi-qae.weebly.com/</a:t>
            </a:r>
            <a:endParaRPr lang="en-US" sz="2000" dirty="0" smtClean="0">
              <a:latin typeface="Avenir Book"/>
              <a:cs typeface="Avenir Book"/>
            </a:endParaRPr>
          </a:p>
          <a:p>
            <a:pPr marL="109537" indent="0" algn="ctr">
              <a:buFont typeface="Wingdings 3" charset="0"/>
              <a:buNone/>
              <a:defRPr/>
            </a:pPr>
            <a:r>
              <a:rPr lang="en-US" sz="2000" dirty="0" smtClean="0">
                <a:latin typeface="Avenir Book"/>
                <a:cs typeface="Avenir Book"/>
              </a:rPr>
              <a:t>There is a lot we can learn from our new friends, and much we can share with them, as well!</a:t>
            </a:r>
          </a:p>
          <a:p>
            <a:pPr>
              <a:defRPr/>
            </a:pPr>
            <a:endParaRPr lang="en-US" sz="2000" dirty="0">
              <a:latin typeface="Avenir Book"/>
              <a:cs typeface="Avenir Book"/>
            </a:endParaRPr>
          </a:p>
          <a:p>
            <a:pPr>
              <a:defRPr/>
            </a:pPr>
            <a:r>
              <a:rPr lang="en-US" sz="2000" dirty="0" smtClean="0">
                <a:latin typeface="Avenir Book"/>
                <a:cs typeface="Avenir Book"/>
              </a:rPr>
              <a:t>Student-led ideas</a:t>
            </a:r>
          </a:p>
          <a:p>
            <a:pPr>
              <a:defRPr/>
            </a:pPr>
            <a:r>
              <a:rPr lang="en-US" sz="2000" dirty="0" smtClean="0">
                <a:latin typeface="Avenir Book"/>
                <a:cs typeface="Avenir Book"/>
              </a:rPr>
              <a:t>Writing pen pal letters</a:t>
            </a:r>
          </a:p>
          <a:p>
            <a:pPr>
              <a:defRPr/>
            </a:pPr>
            <a:r>
              <a:rPr lang="en-US" sz="2000" dirty="0" smtClean="0">
                <a:latin typeface="Avenir Book"/>
                <a:cs typeface="Avenir Book"/>
              </a:rPr>
              <a:t>Sharing art and student writing</a:t>
            </a:r>
          </a:p>
          <a:p>
            <a:pPr>
              <a:defRPr/>
            </a:pPr>
            <a:r>
              <a:rPr lang="en-US" sz="2000" dirty="0" smtClean="0">
                <a:latin typeface="Avenir Book"/>
                <a:cs typeface="Avenir Book"/>
              </a:rPr>
              <a:t>Photos</a:t>
            </a:r>
          </a:p>
          <a:p>
            <a:pPr>
              <a:defRPr/>
            </a:pPr>
            <a:r>
              <a:rPr lang="en-US" sz="2000" dirty="0" smtClean="0">
                <a:latin typeface="Avenir Book"/>
                <a:cs typeface="Avenir Book"/>
              </a:rPr>
              <a:t>Incorporating with PBL and connecting across content areas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Dwankhozi</a:t>
            </a:r>
            <a:r>
              <a:rPr lang="en-US" dirty="0" smtClean="0"/>
              <a:t> Hope Partnership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ritannic Bold" charset="0"/>
                <a:ea typeface="ＭＳ Ｐゴシック" charset="0"/>
                <a:cs typeface="Britannic Bold" charset="0"/>
              </a:rPr>
              <a:t>Please take moment to write a letter to your child that they will open and read at the very end of the year. </a:t>
            </a:r>
            <a:endParaRPr lang="en-US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>
                <a:latin typeface="Lucida Sans Unicode" charset="0"/>
                <a:ea typeface="ＭＳ Ｐゴシック" charset="0"/>
                <a:cs typeface="ＭＳ Ｐゴシック" charset="0"/>
              </a:rPr>
              <a:t>Ideas: </a:t>
            </a:r>
          </a:p>
          <a:p>
            <a:pPr eaLnBrk="1" hangingPunct="1"/>
            <a:r>
              <a:rPr lang="en-US" sz="1800">
                <a:latin typeface="Lucida Sans Unicode" charset="0"/>
                <a:ea typeface="ＭＳ Ｐゴシック" charset="0"/>
                <a:cs typeface="ＭＳ Ｐゴシック" charset="0"/>
              </a:rPr>
              <a:t>- What you hope for them to accomplish this year</a:t>
            </a:r>
          </a:p>
          <a:p>
            <a:pPr eaLnBrk="1" hangingPunct="1"/>
            <a:r>
              <a:rPr lang="en-US" sz="1800">
                <a:latin typeface="Lucida Sans Unicode" charset="0"/>
                <a:ea typeface="ＭＳ Ｐゴシック" charset="0"/>
                <a:cs typeface="ＭＳ Ｐゴシック" charset="0"/>
              </a:rPr>
              <a:t>- What their strengths are at this time</a:t>
            </a:r>
          </a:p>
          <a:p>
            <a:pPr eaLnBrk="1" hangingPunct="1"/>
            <a:r>
              <a:rPr lang="en-US" sz="1800">
                <a:latin typeface="Lucida Sans Unicode" charset="0"/>
                <a:ea typeface="ＭＳ Ｐゴシック" charset="0"/>
                <a:cs typeface="ＭＳ Ｐゴシック" charset="0"/>
              </a:rPr>
              <a:t>- Compliments and what makes you so proud</a:t>
            </a:r>
          </a:p>
          <a:p>
            <a:pPr eaLnBrk="1" hangingPunct="1">
              <a:buFont typeface="Wingdings 3" charset="0"/>
              <a:buNone/>
            </a:pPr>
            <a:endParaRPr lang="en-US" sz="180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 3" charset="0"/>
              <a:buNone/>
            </a:pPr>
            <a:r>
              <a:rPr lang="en-US" sz="1800">
                <a:latin typeface="Arial Black" charset="0"/>
                <a:ea typeface="ＭＳ Ｐゴシック" charset="0"/>
                <a:cs typeface="Arial Black" charset="0"/>
              </a:rPr>
              <a:t>Don</a:t>
            </a:r>
            <a:r>
              <a:rPr lang="ja-JP" altLang="en-US" sz="1800">
                <a:latin typeface="Arial Black" charset="0"/>
                <a:ea typeface="ＭＳ Ｐゴシック" charset="0"/>
                <a:cs typeface="Arial Black" charset="0"/>
              </a:rPr>
              <a:t>’</a:t>
            </a:r>
            <a:r>
              <a:rPr lang="en-US" altLang="ja-JP" sz="1800">
                <a:latin typeface="Arial Black" charset="0"/>
                <a:ea typeface="ＭＳ Ｐゴシック" charset="0"/>
                <a:cs typeface="Arial Black" charset="0"/>
              </a:rPr>
              <a:t>t forget to sign up for a conference time, look through your child’s portfolio, indicate desired times on the volunteer schedule, and tour our room to see what else we are up to!</a:t>
            </a:r>
            <a:r>
              <a:rPr lang="en-US" altLang="ja-JP" sz="1800"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endParaRPr lang="en-US" sz="180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B54A10"/>
                </a:solidFill>
                <a:ea typeface="+mj-ea"/>
                <a:cs typeface="+mj-cs"/>
              </a:rPr>
              <a:t>Time Capsule letter </a:t>
            </a:r>
            <a:r>
              <a:rPr lang="en-US" dirty="0" err="1" smtClean="0">
                <a:solidFill>
                  <a:srgbClr val="B54A10"/>
                </a:solidFill>
                <a:ea typeface="+mj-ea"/>
                <a:cs typeface="+mj-cs"/>
                <a:sym typeface="Wingdings"/>
              </a:rPr>
              <a:t></a:t>
            </a:r>
            <a:endParaRPr lang="en-US" dirty="0">
              <a:solidFill>
                <a:srgbClr val="B54A1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3" descr="curricul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7788" y="1417638"/>
            <a:ext cx="3908425" cy="33766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Feel free to ask questions at any time!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2696" y="5764696"/>
            <a:ext cx="301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*Website and Blog Update!!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660066"/>
                </a:solidFill>
                <a:latin typeface="Avenir Book" charset="0"/>
                <a:ea typeface="ＭＳ Ｐゴシック" charset="0"/>
                <a:cs typeface="Avenir Book" charset="0"/>
              </a:rPr>
              <a:t>There are various hyperlinks throughout this presentation to supplement content and for your reference.</a:t>
            </a:r>
          </a:p>
          <a:p>
            <a:pPr algn="ctr"/>
            <a:r>
              <a:rPr lang="en-US" dirty="0">
                <a:solidFill>
                  <a:srgbClr val="660066"/>
                </a:solidFill>
                <a:latin typeface="Avenir Book" charset="0"/>
                <a:ea typeface="ＭＳ Ｐゴシック" charset="0"/>
                <a:cs typeface="Avenir Book" charset="0"/>
              </a:rPr>
              <a:t>Here are two very important links to bookmark:</a:t>
            </a:r>
          </a:p>
          <a:p>
            <a:pPr>
              <a:buFont typeface="Wingdings 3" charset="0"/>
              <a:buNone/>
            </a:pPr>
            <a:endParaRPr lang="en-US" dirty="0">
              <a:latin typeface="Avenir Book" charset="0"/>
              <a:ea typeface="ＭＳ Ｐゴシック" charset="0"/>
              <a:cs typeface="Avenir Book" charset="0"/>
              <a:hlinkClick r:id="rId2"/>
            </a:endParaRPr>
          </a:p>
          <a:p>
            <a:pPr>
              <a:buFontTx/>
              <a:buChar char="-"/>
            </a:pPr>
            <a:r>
              <a:rPr lang="en-US" smtClean="0">
                <a:latin typeface="Avenir Book" charset="0"/>
                <a:ea typeface="ＭＳ Ｐゴシック" charset="0"/>
                <a:cs typeface="Avenir Book" charset="0"/>
                <a:hlinkClick r:id="rId2"/>
              </a:rPr>
              <a:t>www.qaeliner2014.weebly.com</a:t>
            </a:r>
            <a:r>
              <a:rPr lang="en-US" dirty="0" smtClean="0">
                <a:latin typeface="Avenir Book" charset="0"/>
                <a:ea typeface="ＭＳ Ｐゴシック" charset="0"/>
                <a:cs typeface="Avenir Book" charset="0"/>
              </a:rPr>
              <a:t> </a:t>
            </a:r>
            <a:r>
              <a:rPr lang="en-US" dirty="0">
                <a:latin typeface="Avenir Book" charset="0"/>
                <a:ea typeface="ＭＳ Ｐゴシック" charset="0"/>
                <a:cs typeface="Avenir Book" charset="0"/>
              </a:rPr>
              <a:t>- Classroom Website</a:t>
            </a:r>
          </a:p>
          <a:p>
            <a:pPr>
              <a:buFont typeface="Wingdings 3" charset="0"/>
              <a:buNone/>
            </a:pPr>
            <a:endParaRPr lang="en-US" dirty="0">
              <a:latin typeface="Avenir Book" charset="0"/>
              <a:ea typeface="ＭＳ Ｐゴシック" charset="0"/>
              <a:cs typeface="Avenir Book" charset="0"/>
              <a:sym typeface="Wingdings" charset="0"/>
              <a:hlinkClick r:id="rId3"/>
            </a:endParaRPr>
          </a:p>
          <a:p>
            <a:pPr>
              <a:buFontTx/>
              <a:buChar char="-"/>
            </a:pPr>
            <a:r>
              <a:rPr lang="en-US" dirty="0">
                <a:latin typeface="Avenir Book" charset="0"/>
                <a:ea typeface="ＭＳ Ｐゴシック" charset="0"/>
                <a:cs typeface="Avenir Book" charset="0"/>
                <a:sym typeface="Wingdings" charset="0"/>
                <a:hlinkClick r:id="rId3"/>
              </a:rPr>
              <a:t>http://www.queenanneelementary.com/student--parent-handbook.html</a:t>
            </a:r>
            <a:r>
              <a:rPr lang="en-US" dirty="0">
                <a:latin typeface="Avenir Book" charset="0"/>
                <a:ea typeface="ＭＳ Ｐゴシック" charset="0"/>
                <a:cs typeface="Avenir Book" charset="0"/>
                <a:sym typeface="Wingdings" charset="0"/>
              </a:rPr>
              <a:t>  - Student-Parent Handbook </a:t>
            </a:r>
            <a:endParaRPr lang="en-US" dirty="0">
              <a:latin typeface="Avenir Book" charset="0"/>
              <a:ea typeface="ＭＳ Ｐゴシック" charset="0"/>
              <a:cs typeface="Avenir Book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B54A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ＭＳ Ｐゴシック" charset="0"/>
                <a:cs typeface="ＭＳ Ｐゴシック" charset="0"/>
              </a:rPr>
              <a:t>Important Links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15962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Philosophy and Goals</a:t>
            </a:r>
            <a:br>
              <a:rPr lang="en-US" sz="2800" dirty="0">
                <a:solidFill>
                  <a:schemeClr val="tx1"/>
                </a:solidFill>
                <a:effectLst/>
                <a:latin typeface="Avenir Book"/>
                <a:cs typeface="Avenir Book"/>
              </a:rPr>
            </a:br>
            <a:r>
              <a:rPr lang="en-US" sz="1600" b="0" dirty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Social/Emotional and academic learning are mutually inclusive. As a team, we will work to educate </a:t>
            </a:r>
            <a:r>
              <a:rPr lang="en-US" sz="1600" b="0" i="1" dirty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The Whole Child.</a:t>
            </a:r>
            <a:r>
              <a:rPr lang="en-US" sz="1600" b="0" dirty="0">
                <a:solidFill>
                  <a:schemeClr val="tx1"/>
                </a:solidFill>
                <a:effectLst/>
                <a:latin typeface="Avenir Book"/>
                <a:cs typeface="Avenir Book"/>
              </a:rPr>
              <a:t/>
            </a:r>
            <a:br>
              <a:rPr lang="en-US" sz="1600" b="0" dirty="0">
                <a:solidFill>
                  <a:schemeClr val="tx1"/>
                </a:solidFill>
                <a:effectLst/>
                <a:latin typeface="Avenir Book"/>
                <a:cs typeface="Avenir Book"/>
              </a:rPr>
            </a:br>
            <a:endParaRPr lang="en-US" sz="1600" b="0" dirty="0">
              <a:effectLst/>
              <a:latin typeface="Avenir Book"/>
              <a:cs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447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79248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u="sng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Social &amp; Emotional Learning </a:t>
            </a:r>
            <a:r>
              <a:rPr lang="en-US" b="0" i="1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   </a:t>
            </a:r>
            <a:r>
              <a:rPr lang="en-US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/>
            </a:r>
            <a:br>
              <a:rPr lang="en-US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</a:br>
            <a:r>
              <a:rPr lang="en-US" b="0" i="1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The foundation of our classroom is built with relationships </a:t>
            </a:r>
            <a:r>
              <a:rPr lang="en-US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/>
            </a:r>
            <a:br>
              <a:rPr lang="en-US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</a:br>
            <a:r>
              <a:rPr lang="en-US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-Positive Discipline program through Classroom Meetings</a:t>
            </a:r>
            <a:br>
              <a:rPr lang="en-US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</a:br>
            <a:r>
              <a:rPr lang="en-US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*</a:t>
            </a:r>
          </a:p>
          <a:p>
            <a:r>
              <a:rPr lang="en-US" sz="1200" b="0" i="1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To learn more about Positive Discipline, visit: </a:t>
            </a:r>
            <a:br>
              <a:rPr lang="en-US" sz="1200" b="0" i="1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</a:br>
            <a:r>
              <a:rPr lang="en-US" sz="1200" b="0" i="1" u="sng" dirty="0" smtClean="0">
                <a:solidFill>
                  <a:schemeClr val="tx1"/>
                </a:solidFill>
                <a:effectLst/>
                <a:latin typeface="Avenir Book"/>
                <a:cs typeface="Avenir Book"/>
                <a:hlinkClick r:id="rId2"/>
              </a:rPr>
              <a:t>http://www.positivediscipline.com/what-is-positive-discipline.html</a:t>
            </a:r>
            <a:r>
              <a:rPr lang="en-US" sz="1200" b="0" i="1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/>
            </a:r>
            <a:br>
              <a:rPr lang="en-US" sz="1200" b="0" i="1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</a:br>
            <a:r>
              <a:rPr lang="en-US" sz="1200" b="0" i="1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 </a:t>
            </a:r>
            <a:r>
              <a:rPr lang="en-US" sz="1200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/>
            </a:r>
            <a:br>
              <a:rPr lang="en-US" sz="1200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</a:br>
            <a:r>
              <a:rPr lang="en-US" b="0" i="1" u="sng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Academic Learning</a:t>
            </a:r>
            <a:r>
              <a:rPr lang="en-US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/>
            </a:r>
            <a:br>
              <a:rPr lang="en-US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</a:br>
            <a:r>
              <a:rPr lang="en-US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    The work we will do this year will be dynamic, engaging, and focused. Students will access learning through a variety of instructional approaches. We will be incorporating Project Based-Learning (PBL) and technology with our existing grade-level standards and curriculum. </a:t>
            </a:r>
          </a:p>
          <a:p>
            <a:r>
              <a:rPr lang="en-US" dirty="0" smtClean="0">
                <a:latin typeface="Avenir Book"/>
                <a:cs typeface="Avenir Book"/>
              </a:rPr>
              <a:t> </a:t>
            </a:r>
          </a:p>
          <a:p>
            <a:r>
              <a:rPr lang="en-US" u="sng" dirty="0" smtClean="0">
                <a:latin typeface="Avenir Book"/>
                <a:cs typeface="Avenir Book"/>
              </a:rPr>
              <a:t>We Work on Learning Continuums </a:t>
            </a:r>
          </a:p>
          <a:p>
            <a:r>
              <a:rPr lang="en-US" b="1" u="sng" dirty="0" smtClean="0">
                <a:latin typeface="Avenir Book"/>
                <a:cs typeface="Avenir Book"/>
              </a:rPr>
              <a:t>Students</a:t>
            </a:r>
            <a:r>
              <a:rPr lang="en-US" dirty="0" smtClean="0">
                <a:latin typeface="Avenir Book"/>
                <a:cs typeface="Avenir Book"/>
              </a:rPr>
              <a:t> self assess, set goals, monitor work to constantly be growing</a:t>
            </a:r>
          </a:p>
          <a:p>
            <a:r>
              <a:rPr lang="en-US" b="1" u="sng" dirty="0" smtClean="0">
                <a:latin typeface="Avenir Book"/>
                <a:cs typeface="Avenir Book"/>
              </a:rPr>
              <a:t>Teachers</a:t>
            </a:r>
            <a:r>
              <a:rPr lang="en-US" dirty="0" smtClean="0">
                <a:latin typeface="Avenir Book"/>
                <a:cs typeface="Avenir Book"/>
              </a:rPr>
              <a:t> teach whole group concepts, confer individually with each student, hold small group target instruction based on data</a:t>
            </a:r>
            <a:endParaRPr lang="en-US" dirty="0">
              <a:latin typeface="Avenir Book"/>
              <a:cs typeface="Avenir Book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 descr="photo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Executive Functioning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981200"/>
            <a:ext cx="3200400" cy="17859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ritannic Bold"/>
                <a:ea typeface="+mj-ea"/>
                <a:cs typeface="Britannic Bold"/>
              </a:rPr>
              <a:t>Common </a:t>
            </a:r>
            <a:r>
              <a:rPr lang="en-US" smtClean="0">
                <a:latin typeface="Britannic Bold"/>
                <a:ea typeface="+mj-ea"/>
                <a:cs typeface="Britannic Bold"/>
              </a:rPr>
              <a:t>Core Standards &amp; </a:t>
            </a:r>
            <a:endParaRPr lang="en-US" dirty="0">
              <a:latin typeface="Britannic Bold"/>
              <a:ea typeface="+mj-ea"/>
              <a:cs typeface="Britannic Bold"/>
            </a:endParaRP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257800" y="24384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hlinkClick r:id="rId3"/>
              </a:rPr>
              <a:t>http://www.corestandards.org/</a:t>
            </a: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latin typeface="Avenir Book"/>
                <a:ea typeface="ＭＳ Ｐゴシック" charset="0"/>
                <a:cs typeface="Avenir Book"/>
              </a:rPr>
              <a:t>Focus: to narrow and deepen strong foundational knowledge and deep conceptual understanding</a:t>
            </a:r>
          </a:p>
          <a:p>
            <a:pPr marL="109537" indent="0" eaLnBrk="1" hangingPunct="1">
              <a:buFont typeface="Wingdings 3" charset="0"/>
              <a:buNone/>
              <a:defRPr/>
            </a:pPr>
            <a:r>
              <a:rPr lang="en-US" dirty="0">
                <a:latin typeface="Avenir Book"/>
                <a:ea typeface="ＭＳ Ｐゴシック" charset="0"/>
                <a:cs typeface="Avenir Book"/>
              </a:rPr>
              <a:t>-</a:t>
            </a:r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Students will gain mastery in previous grade level standards, 3</a:t>
            </a:r>
            <a:r>
              <a:rPr lang="en-US" baseline="30000" dirty="0" smtClean="0">
                <a:latin typeface="Avenir Book"/>
                <a:ea typeface="ＭＳ Ｐゴシック" charset="0"/>
                <a:cs typeface="Avenir Book"/>
              </a:rPr>
              <a:t>rd</a:t>
            </a:r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 grade standards, and opportunity to challenge thinking and stretch higher-order thinking skills </a:t>
            </a:r>
            <a:endParaRPr lang="en-US" dirty="0">
              <a:latin typeface="Avenir Book"/>
              <a:ea typeface="ＭＳ Ｐゴシック" charset="0"/>
              <a:cs typeface="Avenir Book"/>
            </a:endParaRPr>
          </a:p>
          <a:p>
            <a:pPr eaLnBrk="1" hangingPunct="1">
              <a:defRPr/>
            </a:pPr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A </a:t>
            </a:r>
            <a:r>
              <a:rPr lang="en-US" dirty="0">
                <a:latin typeface="Avenir Book"/>
                <a:ea typeface="ＭＳ Ｐゴシック" charset="0"/>
                <a:cs typeface="Avenir Book"/>
              </a:rPr>
              <a:t>variety of instructional models will be used to facilitate </a:t>
            </a:r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learning</a:t>
            </a:r>
          </a:p>
          <a:p>
            <a:pPr eaLnBrk="1" hangingPunct="1">
              <a:defRPr/>
            </a:pPr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ST Math (available at home, as well)</a:t>
            </a:r>
          </a:p>
          <a:p>
            <a:pPr eaLnBrk="1" hangingPunct="1">
              <a:defRPr/>
            </a:pPr>
            <a:endParaRPr lang="en-US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defRPr/>
            </a:pPr>
            <a:endParaRPr lang="en-US" dirty="0">
              <a:latin typeface="Britannic Bold" charset="0"/>
              <a:ea typeface="ＭＳ Ｐゴシック" charset="0"/>
              <a:cs typeface="Britannic Bol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  <a:t>Shift in Mathematics</a:t>
            </a:r>
            <a:endParaRPr lang="en-US" dirty="0">
              <a:solidFill>
                <a:schemeClr val="accent3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767263"/>
          </a:xfrm>
        </p:spPr>
        <p:txBody>
          <a:bodyPr/>
          <a:lstStyle/>
          <a:p>
            <a:pPr algn="ctr">
              <a:buFont typeface="Wingdings 3" charset="0"/>
              <a:buNone/>
            </a:pPr>
            <a:r>
              <a:rPr lang="en-US" sz="1600" b="1" dirty="0">
                <a:solidFill>
                  <a:srgbClr val="301C64"/>
                </a:solidFill>
                <a:latin typeface="Avenir Book" charset="0"/>
                <a:ea typeface="ＭＳ Ｐゴシック" charset="0"/>
                <a:cs typeface="Avenir Book" charset="0"/>
              </a:rPr>
              <a:t>Third Grade MATH Goals</a:t>
            </a:r>
          </a:p>
          <a:p>
            <a:r>
              <a:rPr lang="en-US" sz="1600" dirty="0">
                <a:latin typeface="Avenir Book" charset="0"/>
                <a:ea typeface="ＭＳ Ｐゴシック" charset="0"/>
                <a:cs typeface="Avenir Book" charset="0"/>
              </a:rPr>
              <a:t>Strengthen number sense through Math Talks- a series of mental math strategies that task students to solve problems in multiple ways and stretch to understand the methods used by others.</a:t>
            </a:r>
          </a:p>
          <a:p>
            <a:r>
              <a:rPr lang="en-US" sz="1600" dirty="0">
                <a:latin typeface="Avenir Book" charset="0"/>
                <a:ea typeface="ＭＳ Ｐゴシック" charset="0"/>
                <a:cs typeface="Avenir Book" charset="0"/>
              </a:rPr>
              <a:t>Memorize multiplication facts! Build fluency with addition and subtraction facts. (games, apps, online tools, flashcards, YouTube songs, in the car!)</a:t>
            </a:r>
          </a:p>
          <a:p>
            <a:r>
              <a:rPr lang="en-US" sz="1600" dirty="0">
                <a:latin typeface="Avenir Book" charset="0"/>
                <a:ea typeface="ＭＳ Ｐゴシック" charset="0"/>
                <a:cs typeface="Avenir Book" charset="0"/>
              </a:rPr>
              <a:t>Learning to manipulate within the four operations (addition, subtraction, multiplication, division) </a:t>
            </a:r>
          </a:p>
          <a:p>
            <a:r>
              <a:rPr lang="en-US" sz="1600" dirty="0">
                <a:latin typeface="Avenir Book" charset="0"/>
                <a:ea typeface="ＭＳ Ｐゴシック" charset="0"/>
                <a:cs typeface="Avenir Book" charset="0"/>
              </a:rPr>
              <a:t>Learning when to use each operation and multiple strategies to successfully use each </a:t>
            </a:r>
            <a:r>
              <a:rPr lang="en-US" sz="1600" dirty="0" smtClean="0">
                <a:latin typeface="Avenir Book" charset="0"/>
                <a:ea typeface="ＭＳ Ｐゴシック" charset="0"/>
                <a:cs typeface="Avenir Book" charset="0"/>
              </a:rPr>
              <a:t>operation</a:t>
            </a:r>
          </a:p>
          <a:p>
            <a:r>
              <a:rPr lang="en-US" sz="1600" dirty="0" smtClean="0">
                <a:latin typeface="Avenir Book" charset="0"/>
                <a:ea typeface="ＭＳ Ｐゴシック" charset="0"/>
                <a:cs typeface="Avenir Book" charset="0"/>
              </a:rPr>
              <a:t>Performance Tasks</a:t>
            </a:r>
            <a:endParaRPr lang="en-US" sz="1600" dirty="0">
              <a:latin typeface="Avenir Book" charset="0"/>
              <a:ea typeface="ＭＳ Ｐゴシック" charset="0"/>
              <a:cs typeface="Avenir Book" charset="0"/>
            </a:endParaRPr>
          </a:p>
          <a:p>
            <a:pPr algn="ctr">
              <a:buFont typeface="Wingdings 3" charset="0"/>
              <a:buNone/>
            </a:pPr>
            <a:endParaRPr lang="en-US" sz="1600" dirty="0">
              <a:latin typeface="Avenir Book" charset="0"/>
              <a:ea typeface="ＭＳ Ｐゴシック" charset="0"/>
              <a:cs typeface="Avenir Book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301C6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ＭＳ Ｐゴシック" charset="0"/>
                <a:cs typeface="ＭＳ Ｐゴシック" charset="0"/>
              </a:rPr>
              <a:t>Beginning of Year Math Goals</a:t>
            </a:r>
            <a:endParaRPr lang="en-US" sz="2800" dirty="0">
              <a:solidFill>
                <a:srgbClr val="301C6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7" name="Picture 1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657600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825" y="-225425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301C64"/>
                </a:solidFill>
                <a:latin typeface="Avenir Book" charset="0"/>
                <a:cs typeface="Avenir Book" charset="0"/>
              </a:rPr>
              <a:t>Beginning of year LITERACY goals</a:t>
            </a:r>
          </a:p>
        </p:txBody>
      </p:sp>
      <p:pic>
        <p:nvPicPr>
          <p:cNvPr id="27650" name="Content Placeholder 5" descr="photo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03" r="-17903"/>
          <a:stretch>
            <a:fillRect/>
          </a:stretch>
        </p:blipFill>
        <p:spPr>
          <a:xfrm rot="5400000">
            <a:off x="3804444" y="1951831"/>
            <a:ext cx="6511925" cy="3300413"/>
          </a:xfrm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52400" y="1143000"/>
            <a:ext cx="5257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 3" charset="0"/>
              <a:buNone/>
            </a:pPr>
            <a:r>
              <a:rPr lang="en-US" sz="1800" b="1" dirty="0" smtClean="0">
                <a:solidFill>
                  <a:srgbClr val="301C64"/>
                </a:solidFill>
                <a:latin typeface="Avenir Book" charset="0"/>
                <a:cs typeface="Avenir Book" charset="0"/>
              </a:rPr>
              <a:t>*Developmental Jump: Making independent inferences</a:t>
            </a:r>
            <a:endParaRPr lang="en-US" sz="1800" b="1" dirty="0">
              <a:solidFill>
                <a:srgbClr val="301C64"/>
              </a:solidFill>
              <a:latin typeface="Avenir Book" charset="0"/>
              <a:cs typeface="Avenir Book" charset="0"/>
            </a:endParaRPr>
          </a:p>
          <a:p>
            <a:pPr eaLnBrk="1" hangingPunct="1"/>
            <a:endParaRPr lang="en-US" sz="1700" b="1" u="sng" dirty="0" smtClean="0">
              <a:latin typeface="Avenir Book" charset="0"/>
              <a:cs typeface="Avenir Book" charset="0"/>
            </a:endParaRPr>
          </a:p>
          <a:p>
            <a:pPr eaLnBrk="1" hangingPunct="1"/>
            <a:r>
              <a:rPr lang="en-US" sz="1700" b="1" u="sng" dirty="0" smtClean="0">
                <a:latin typeface="Avenir Book" charset="0"/>
                <a:cs typeface="Avenir Book" charset="0"/>
              </a:rPr>
              <a:t>Building </a:t>
            </a:r>
            <a:r>
              <a:rPr lang="en-US" sz="1700" b="1" u="sng" dirty="0">
                <a:latin typeface="Avenir Book" charset="0"/>
                <a:cs typeface="Avenir Book" charset="0"/>
              </a:rPr>
              <a:t>a Reading Life</a:t>
            </a:r>
            <a:r>
              <a:rPr lang="en-US" sz="1700" dirty="0">
                <a:latin typeface="Avenir Book" charset="0"/>
                <a:cs typeface="Avenir Book" charset="0"/>
              </a:rPr>
              <a:t>: Students are learning that reading is a balance of fluency and comprehension, what their current strengths are, and how they can strengthen themselves as readers. I will be sending home information about your child’s reading level and how you can support them at home.</a:t>
            </a:r>
          </a:p>
          <a:p>
            <a:pPr eaLnBrk="1" hangingPunct="1"/>
            <a:r>
              <a:rPr lang="en-US" sz="1700" b="1" u="sng" dirty="0">
                <a:latin typeface="Avenir Book" charset="0"/>
                <a:cs typeface="Avenir Book" charset="0"/>
              </a:rPr>
              <a:t>Avid, Addictive Reading! </a:t>
            </a:r>
            <a:r>
              <a:rPr lang="en-US" sz="1700" dirty="0">
                <a:latin typeface="Avenir Book" charset="0"/>
                <a:cs typeface="Avenir Book" charset="0"/>
              </a:rPr>
              <a:t>We want our kids to be reading a variety of levels, Genres, and having many different reading experiences.</a:t>
            </a:r>
          </a:p>
          <a:p>
            <a:pPr eaLnBrk="1" hangingPunct="1"/>
            <a:endParaRPr lang="en-US" sz="1700" b="1" dirty="0">
              <a:latin typeface="Avenir Book" charset="0"/>
              <a:cs typeface="Avenir Book" charset="0"/>
            </a:endParaRPr>
          </a:p>
          <a:p>
            <a:pPr eaLnBrk="1" hangingPunct="1"/>
            <a:r>
              <a:rPr lang="en-US" sz="1700" b="1" u="sng" dirty="0">
                <a:latin typeface="Avenir Book" charset="0"/>
                <a:cs typeface="Avenir Book" charset="0"/>
              </a:rPr>
              <a:t>Reading Toolkit</a:t>
            </a:r>
            <a:r>
              <a:rPr lang="en-US" sz="1700" dirty="0">
                <a:latin typeface="Avenir Book" charset="0"/>
                <a:cs typeface="Avenir Book" charset="0"/>
              </a:rPr>
              <a:t>: Learning the tools skilled readers use, watching them through modeling, guided practice, and then using independently. </a:t>
            </a:r>
            <a:endParaRPr lang="en-US" altLang="ja-JP" sz="1700" dirty="0">
              <a:latin typeface="Avenir Book" charset="0"/>
              <a:cs typeface="Avenir Book" charset="0"/>
            </a:endParaRPr>
          </a:p>
          <a:p>
            <a:pPr eaLnBrk="1" hangingPunct="1"/>
            <a:r>
              <a:rPr lang="en-US" sz="1700" dirty="0">
                <a:latin typeface="Avenir Book" charset="0"/>
                <a:cs typeface="Avenir Book" charset="0"/>
              </a:rPr>
              <a:t>Building writing stamina, developing writing routines and processes and setting goals.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3303</TotalTime>
  <Words>824</Words>
  <Application>Microsoft Macintosh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Curriculum Night 2013 A look in to our 3rd grade year! </vt:lpstr>
      <vt:lpstr>Feel free to ask questions at any time!</vt:lpstr>
      <vt:lpstr>Important Links</vt:lpstr>
      <vt:lpstr>Philosophy and Goals Social/Emotional and academic learning are mutually inclusive. As a team, we will work to educate The Whole Child. </vt:lpstr>
      <vt:lpstr>Executive Functioning</vt:lpstr>
      <vt:lpstr>Common Core Standards &amp; </vt:lpstr>
      <vt:lpstr>Shift in Mathematics</vt:lpstr>
      <vt:lpstr>Beginning of Year Math Goals</vt:lpstr>
      <vt:lpstr>Beginning of year LITERACY goals</vt:lpstr>
      <vt:lpstr>CIA Instruction (Read Side By Side)</vt:lpstr>
      <vt:lpstr>PBL: Project Based Learning</vt:lpstr>
      <vt:lpstr>Home Support Balanced View Article:http://www.sharingsuccess.org/code/bv/homework.pdf </vt:lpstr>
      <vt:lpstr>Dwankhozi Hope Partnership</vt:lpstr>
      <vt:lpstr>Time Capsule letter 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Night 2011 </dc:title>
  <dc:creator>Megan Klope</dc:creator>
  <cp:lastModifiedBy>SPS</cp:lastModifiedBy>
  <cp:revision>52</cp:revision>
  <cp:lastPrinted>2013-09-26T23:40:02Z</cp:lastPrinted>
  <dcterms:created xsi:type="dcterms:W3CDTF">2012-09-27T04:18:54Z</dcterms:created>
  <dcterms:modified xsi:type="dcterms:W3CDTF">2014-09-29T15:48:35Z</dcterms:modified>
</cp:coreProperties>
</file>